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0" r:id="rId4"/>
    <p:sldMasterId id="2147483702" r:id="rId5"/>
  </p:sldMasterIdLst>
  <p:sldIdLst>
    <p:sldId id="256" r:id="rId6"/>
    <p:sldId id="278" r:id="rId7"/>
    <p:sldId id="257" r:id="rId8"/>
    <p:sldId id="258" r:id="rId9"/>
    <p:sldId id="259" r:id="rId10"/>
    <p:sldId id="260" r:id="rId11"/>
    <p:sldId id="261" r:id="rId12"/>
    <p:sldId id="262" r:id="rId13"/>
    <p:sldId id="265" r:id="rId14"/>
    <p:sldId id="267" r:id="rId15"/>
    <p:sldId id="282" r:id="rId16"/>
    <p:sldId id="273" r:id="rId17"/>
    <p:sldId id="275" r:id="rId18"/>
    <p:sldId id="276" r:id="rId19"/>
    <p:sldId id="277" r:id="rId20"/>
    <p:sldId id="279" r:id="rId21"/>
    <p:sldId id="280" r:id="rId22"/>
    <p:sldId id="281"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86" d="100"/>
          <a:sy n="86" d="100"/>
        </p:scale>
        <p:origin x="4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B03D32D-F1BC-4E9C-97E1-36CFF5B2234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6976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502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757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9603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7/28/2021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079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7/28/2021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21149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7/28/2021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743755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9366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80985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3562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9482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B03D32D-F1BC-4E9C-97E1-36CFF5B2234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2587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76959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5703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9646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7/28/2021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5372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7/28/2021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9296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7/28/2021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50258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71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648845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263628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1579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85140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28186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021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12453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51230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6764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B03D32D-F1BC-4E9C-97E1-36CFF5B22341}" type="slidenum">
              <a:rPr lang="en-US" smtClean="0"/>
              <a:t>‹#›</a:t>
            </a:fld>
            <a:endParaRPr lang="en-US"/>
          </a:p>
        </p:txBody>
      </p:sp>
    </p:spTree>
    <p:extLst>
      <p:ext uri="{BB962C8B-B14F-4D97-AF65-F5344CB8AC3E}">
        <p14:creationId xmlns:p14="http://schemas.microsoft.com/office/powerpoint/2010/main" val="34980127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0976571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B03D32D-F1BC-4E9C-97E1-36CFF5B22341}" type="slidenum">
              <a:rPr lang="en-US" smtClean="0"/>
              <a:t>‹#›</a:t>
            </a:fld>
            <a:endParaRPr lang="en-US"/>
          </a:p>
        </p:txBody>
      </p:sp>
    </p:spTree>
    <p:extLst>
      <p:ext uri="{BB962C8B-B14F-4D97-AF65-F5344CB8AC3E}">
        <p14:creationId xmlns:p14="http://schemas.microsoft.com/office/powerpoint/2010/main" val="15737877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147439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7/28/2021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588178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7/28/2021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081517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7/28/2021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41701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473388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25326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74575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7/28/2021</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357856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03495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192699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391374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654505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7/28/2021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606728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0036024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978872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9169056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98086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7/28/2021</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903628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62205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098514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2242578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333289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947207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2621394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5904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7/28/2021</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7/28/2021</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9.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10.pn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microsoft.com/office/2007/relationships/hdphoto" Target="../media/hdphoto1.wdp"/></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5.xml"/><Relationship Id="rId3" Type="http://schemas.openxmlformats.org/officeDocument/2006/relationships/slideLayout" Target="../slideLayouts/slideLayout53.xml"/><Relationship Id="rId21" Type="http://schemas.openxmlformats.org/officeDocument/2006/relationships/image" Target="../media/image15.pn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image" Target="../media/image14.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13.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7/28/2021</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ED1C14C-A143-42F5-B247-D0E800131009}" type="datetimeFigureOut">
              <a:rPr lang="en-US" smtClean="0"/>
              <a:t>7/28/2021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B03D32D-F1BC-4E9C-97E1-36CFF5B2234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976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ED1C14C-A143-42F5-B247-D0E800131009}" type="datetimeFigureOut">
              <a:rPr lang="en-US" smtClean="0"/>
              <a:t>7/28/2021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239538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ED1C14C-A143-42F5-B247-D0E800131009}" type="datetimeFigureOut">
              <a:rPr lang="en-US" smtClean="0"/>
              <a:t>7/28/2021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362948164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ED1C14C-A143-42F5-B247-D0E800131009}" type="datetimeFigureOut">
              <a:rPr lang="en-US" smtClean="0"/>
              <a:t>7/28/2021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3257215993"/>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975F7DAA-A899-4F25-BCDF-EA33A87E691C}"/>
              </a:ext>
            </a:extLst>
          </p:cNvPr>
          <p:cNvSpPr>
            <a:spLocks noGrp="1"/>
          </p:cNvSpPr>
          <p:nvPr>
            <p:ph type="ctrTitle"/>
          </p:nvPr>
        </p:nvSpPr>
        <p:spPr>
          <a:xfrm>
            <a:off x="2333580" y="1530463"/>
            <a:ext cx="9142288" cy="2068222"/>
          </a:xfrm>
        </p:spPr>
        <p:txBody>
          <a:bodyPr>
            <a:normAutofit/>
          </a:bodyPr>
          <a:lstStyle/>
          <a:p>
            <a:r>
              <a:rPr lang="en-IN" sz="5200" b="1" dirty="0"/>
              <a:t>DataCo Supply Chain Data Analysis</a:t>
            </a:r>
          </a:p>
        </p:txBody>
      </p:sp>
      <p:pic>
        <p:nvPicPr>
          <p:cNvPr id="6" name="Graphic 5" descr="Truck">
            <a:extLst>
              <a:ext uri="{FF2B5EF4-FFF2-40B4-BE49-F238E27FC236}">
                <a16:creationId xmlns:a16="http://schemas.microsoft.com/office/drawing/2014/main" id="{253BBB1D-8ECF-4EE2-8EFE-D99B144DD0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8070" y="1133637"/>
            <a:ext cx="1075860" cy="107586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1C8FD1-83B7-4ABB-85A1-5C7D8A085A0A}"/>
              </a:ext>
            </a:extLst>
          </p:cNvPr>
          <p:cNvPicPr>
            <a:picLocks noChangeAspect="1"/>
          </p:cNvPicPr>
          <p:nvPr/>
        </p:nvPicPr>
        <p:blipFill>
          <a:blip r:embed="rId2"/>
          <a:stretch>
            <a:fillRect/>
          </a:stretch>
        </p:blipFill>
        <p:spPr>
          <a:xfrm>
            <a:off x="0" y="310289"/>
            <a:ext cx="12192000" cy="6237421"/>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2E1E36-EE92-42B1-89AB-F6F225649B2B}"/>
              </a:ext>
            </a:extLst>
          </p:cNvPr>
          <p:cNvPicPr>
            <a:picLocks noChangeAspect="1"/>
          </p:cNvPicPr>
          <p:nvPr/>
        </p:nvPicPr>
        <p:blipFill>
          <a:blip r:embed="rId2"/>
          <a:stretch>
            <a:fillRect/>
          </a:stretch>
        </p:blipFill>
        <p:spPr>
          <a:xfrm>
            <a:off x="0" y="315911"/>
            <a:ext cx="12192000" cy="6226177"/>
          </a:xfrm>
          <a:prstGeom prst="rect">
            <a:avLst/>
          </a:prstGeom>
        </p:spPr>
      </p:pic>
    </p:spTree>
    <p:extLst>
      <p:ext uri="{BB962C8B-B14F-4D97-AF65-F5344CB8AC3E}">
        <p14:creationId xmlns:p14="http://schemas.microsoft.com/office/powerpoint/2010/main" val="242917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slide18" descr="Shipping Delay across different features">
            <a:extLst>
              <a:ext uri="{FF2B5EF4-FFF2-40B4-BE49-F238E27FC236}">
                <a16:creationId xmlns:a16="http://schemas.microsoft.com/office/drawing/2014/main" id="{9A86A002-E9C2-4EA2-8180-7C25E0ACB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434"/>
            <a:ext cx="12192000" cy="6335131"/>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B06AD1-D4EA-4AB6-9DC4-C8477ED01B33}"/>
              </a:ext>
            </a:extLst>
          </p:cNvPr>
          <p:cNvPicPr>
            <a:picLocks noChangeAspect="1"/>
          </p:cNvPicPr>
          <p:nvPr/>
        </p:nvPicPr>
        <p:blipFill>
          <a:blip r:embed="rId2"/>
          <a:stretch>
            <a:fillRect/>
          </a:stretch>
        </p:blipFill>
        <p:spPr>
          <a:xfrm>
            <a:off x="0" y="273858"/>
            <a:ext cx="12192000" cy="6310283"/>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slide21" descr="Order Item Quantity Vs Product Price across Departments">
            <a:extLst>
              <a:ext uri="{FF2B5EF4-FFF2-40B4-BE49-F238E27FC236}">
                <a16:creationId xmlns:a16="http://schemas.microsoft.com/office/drawing/2014/main" id="{A30C08B9-FFAE-45D3-8AA1-FEA1EE30E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434"/>
            <a:ext cx="12192000" cy="6335131"/>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E3582-E8D9-4326-9771-25E10529EC62}"/>
              </a:ext>
            </a:extLst>
          </p:cNvPr>
          <p:cNvPicPr>
            <a:picLocks noChangeAspect="1"/>
          </p:cNvPicPr>
          <p:nvPr/>
        </p:nvPicPr>
        <p:blipFill>
          <a:blip r:embed="rId2"/>
          <a:stretch>
            <a:fillRect/>
          </a:stretch>
        </p:blipFill>
        <p:spPr>
          <a:xfrm>
            <a:off x="0" y="304939"/>
            <a:ext cx="12192000" cy="6248122"/>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5474AA-1CA4-44E9-8C05-EE8B66DE6498}"/>
              </a:ext>
            </a:extLst>
          </p:cNvPr>
          <p:cNvPicPr>
            <a:picLocks noChangeAspect="1"/>
          </p:cNvPicPr>
          <p:nvPr/>
        </p:nvPicPr>
        <p:blipFill>
          <a:blip r:embed="rId2"/>
          <a:stretch>
            <a:fillRect/>
          </a:stretch>
        </p:blipFill>
        <p:spPr>
          <a:xfrm>
            <a:off x="99990" y="443269"/>
            <a:ext cx="5815189" cy="3119234"/>
          </a:xfrm>
          <a:prstGeom prst="rect">
            <a:avLst/>
          </a:prstGeom>
        </p:spPr>
      </p:pic>
      <p:pic>
        <p:nvPicPr>
          <p:cNvPr id="7" name="Picture 6">
            <a:extLst>
              <a:ext uri="{FF2B5EF4-FFF2-40B4-BE49-F238E27FC236}">
                <a16:creationId xmlns:a16="http://schemas.microsoft.com/office/drawing/2014/main" id="{9D40F8FE-1257-4145-B9BD-F82008272A7C}"/>
              </a:ext>
            </a:extLst>
          </p:cNvPr>
          <p:cNvPicPr>
            <a:picLocks noChangeAspect="1"/>
          </p:cNvPicPr>
          <p:nvPr/>
        </p:nvPicPr>
        <p:blipFill>
          <a:blip r:embed="rId3"/>
          <a:stretch>
            <a:fillRect/>
          </a:stretch>
        </p:blipFill>
        <p:spPr>
          <a:xfrm>
            <a:off x="6154153" y="443269"/>
            <a:ext cx="5937860" cy="3119234"/>
          </a:xfrm>
          <a:prstGeom prst="rect">
            <a:avLst/>
          </a:prstGeom>
        </p:spPr>
      </p:pic>
      <p:pic>
        <p:nvPicPr>
          <p:cNvPr id="9" name="Picture 8">
            <a:extLst>
              <a:ext uri="{FF2B5EF4-FFF2-40B4-BE49-F238E27FC236}">
                <a16:creationId xmlns:a16="http://schemas.microsoft.com/office/drawing/2014/main" id="{CC84CAFE-B279-409C-B4AF-6478EDA7A29A}"/>
              </a:ext>
            </a:extLst>
          </p:cNvPr>
          <p:cNvPicPr>
            <a:picLocks noChangeAspect="1"/>
          </p:cNvPicPr>
          <p:nvPr/>
        </p:nvPicPr>
        <p:blipFill>
          <a:blip r:embed="rId4"/>
          <a:stretch>
            <a:fillRect/>
          </a:stretch>
        </p:blipFill>
        <p:spPr>
          <a:xfrm>
            <a:off x="99991" y="3638434"/>
            <a:ext cx="5815190" cy="3028358"/>
          </a:xfrm>
          <a:prstGeom prst="rect">
            <a:avLst/>
          </a:prstGeom>
        </p:spPr>
      </p:pic>
      <p:pic>
        <p:nvPicPr>
          <p:cNvPr id="11" name="Picture 10">
            <a:extLst>
              <a:ext uri="{FF2B5EF4-FFF2-40B4-BE49-F238E27FC236}">
                <a16:creationId xmlns:a16="http://schemas.microsoft.com/office/drawing/2014/main" id="{C9E582D8-53B5-47DD-A3E5-ABB0FC3BE53D}"/>
              </a:ext>
            </a:extLst>
          </p:cNvPr>
          <p:cNvPicPr>
            <a:picLocks noChangeAspect="1"/>
          </p:cNvPicPr>
          <p:nvPr/>
        </p:nvPicPr>
        <p:blipFill>
          <a:blip r:embed="rId5"/>
          <a:stretch>
            <a:fillRect/>
          </a:stretch>
        </p:blipFill>
        <p:spPr>
          <a:xfrm>
            <a:off x="6154149" y="3630750"/>
            <a:ext cx="5937860" cy="3036042"/>
          </a:xfrm>
          <a:prstGeom prst="rect">
            <a:avLst/>
          </a:prstGeom>
        </p:spPr>
      </p:pic>
      <p:sp>
        <p:nvSpPr>
          <p:cNvPr id="25" name="TextBox 24">
            <a:extLst>
              <a:ext uri="{FF2B5EF4-FFF2-40B4-BE49-F238E27FC236}">
                <a16:creationId xmlns:a16="http://schemas.microsoft.com/office/drawing/2014/main" id="{ACE8CFC6-E776-4AB2-99FB-BE5919550E5F}"/>
              </a:ext>
            </a:extLst>
          </p:cNvPr>
          <p:cNvSpPr txBox="1"/>
          <p:nvPr/>
        </p:nvSpPr>
        <p:spPr>
          <a:xfrm>
            <a:off x="340311" y="6542"/>
            <a:ext cx="11851689" cy="461665"/>
          </a:xfrm>
          <a:prstGeom prst="rect">
            <a:avLst/>
          </a:prstGeom>
          <a:noFill/>
        </p:spPr>
        <p:txBody>
          <a:bodyPr wrap="square" rtlCol="0">
            <a:spAutoFit/>
          </a:bodyPr>
          <a:lstStyle/>
          <a:p>
            <a:pPr algn="ctr"/>
            <a:r>
              <a:rPr lang="en-IN" sz="2400" b="1" dirty="0"/>
              <a:t>Year wise Forecast</a:t>
            </a:r>
          </a:p>
        </p:txBody>
      </p:sp>
    </p:spTree>
    <p:extLst>
      <p:ext uri="{BB962C8B-B14F-4D97-AF65-F5344CB8AC3E}">
        <p14:creationId xmlns:p14="http://schemas.microsoft.com/office/powerpoint/2010/main" val="4213627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6237-F23A-4FCE-88F9-32446A7CCAC3}"/>
              </a:ext>
            </a:extLst>
          </p:cNvPr>
          <p:cNvSpPr>
            <a:spLocks noGrp="1"/>
          </p:cNvSpPr>
          <p:nvPr>
            <p:ph type="title"/>
          </p:nvPr>
        </p:nvSpPr>
        <p:spPr>
          <a:xfrm>
            <a:off x="960638" y="63285"/>
            <a:ext cx="10270724" cy="602541"/>
          </a:xfrm>
        </p:spPr>
        <p:txBody>
          <a:bodyPr>
            <a:normAutofit fontScale="90000"/>
          </a:bodyPr>
          <a:lstStyle/>
          <a:p>
            <a:pPr algn="ctr"/>
            <a:r>
              <a:rPr lang="en-IN" b="1" dirty="0"/>
              <a:t>Final Comments and Suggestions</a:t>
            </a:r>
          </a:p>
        </p:txBody>
      </p:sp>
      <p:sp>
        <p:nvSpPr>
          <p:cNvPr id="3" name="Content Placeholder 2">
            <a:extLst>
              <a:ext uri="{FF2B5EF4-FFF2-40B4-BE49-F238E27FC236}">
                <a16:creationId xmlns:a16="http://schemas.microsoft.com/office/drawing/2014/main" id="{AF6ADBB1-BC01-4E23-99A7-118A1D669682}"/>
              </a:ext>
            </a:extLst>
          </p:cNvPr>
          <p:cNvSpPr>
            <a:spLocks noGrp="1"/>
          </p:cNvSpPr>
          <p:nvPr>
            <p:ph idx="1"/>
          </p:nvPr>
        </p:nvSpPr>
        <p:spPr>
          <a:xfrm>
            <a:off x="829321" y="781235"/>
            <a:ext cx="10915835" cy="5921405"/>
          </a:xfrm>
        </p:spPr>
        <p:txBody>
          <a:bodyPr>
            <a:noAutofit/>
          </a:bodyPr>
          <a:lstStyle/>
          <a:p>
            <a:pPr marL="0" indent="0" algn="just">
              <a:buNone/>
            </a:pPr>
            <a:r>
              <a:rPr lang="en-US" sz="2200" dirty="0"/>
              <a:t>1) The top 10 products with the highest average profit ratio are not even in the list of the top 10 products with highest benefit per order and highest sales per customer. This means that these products could be advertised differently or the approach for their entry into the market could be changed in order to extract the highest benefits from these products.</a:t>
            </a:r>
          </a:p>
          <a:p>
            <a:pPr marL="0" indent="0" algn="just">
              <a:buNone/>
            </a:pPr>
            <a:r>
              <a:rPr lang="en-US" sz="2200" dirty="0"/>
              <a:t>2) The standard class shipping mode has the highest total benefit per order and sales per customer as compared to same day or first-class shipping mode. While this could also be based on the customer’s personal choices, we think that this is an area which needs to be improved in order to maintain the significance of same day and first-class shipping modes.</a:t>
            </a:r>
          </a:p>
          <a:p>
            <a:pPr marL="0" indent="0" algn="just">
              <a:buNone/>
            </a:pPr>
            <a:r>
              <a:rPr lang="en-US" sz="2200" dirty="0"/>
              <a:t>3) The late delivered orders have higher total sales and higher total gross profit as compared to the orders that are on time, this needs to be improved as this could prove to be very harmful to the growth of the company in the long run.</a:t>
            </a:r>
          </a:p>
          <a:p>
            <a:pPr marL="0" indent="0" algn="just">
              <a:buNone/>
            </a:pPr>
            <a:r>
              <a:rPr lang="en-US" sz="2200" dirty="0"/>
              <a:t>4) The standard class shipping mode has no total shipping delay in fact they are delivered before the scheduled delivery date as their total shipping delay is negative while the shipping modes first class and same day have considerable delays. Again, this needs to be corrected as quickly as possible.</a:t>
            </a:r>
          </a:p>
          <a:p>
            <a:pPr marL="0" indent="0">
              <a:buNone/>
            </a:pPr>
            <a:endParaRPr lang="en-IN" dirty="0"/>
          </a:p>
        </p:txBody>
      </p:sp>
    </p:spTree>
    <p:extLst>
      <p:ext uri="{BB962C8B-B14F-4D97-AF65-F5344CB8AC3E}">
        <p14:creationId xmlns:p14="http://schemas.microsoft.com/office/powerpoint/2010/main" val="1473970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7337D8-F039-440C-84C0-AB993A009BE1}"/>
              </a:ext>
            </a:extLst>
          </p:cNvPr>
          <p:cNvSpPr>
            <a:spLocks noGrp="1"/>
          </p:cNvSpPr>
          <p:nvPr>
            <p:ph idx="1"/>
          </p:nvPr>
        </p:nvSpPr>
        <p:spPr>
          <a:xfrm>
            <a:off x="752012" y="594803"/>
            <a:ext cx="10687975" cy="5892878"/>
          </a:xfrm>
        </p:spPr>
        <p:txBody>
          <a:bodyPr>
            <a:normAutofit/>
          </a:bodyPr>
          <a:lstStyle/>
          <a:p>
            <a:pPr marL="0" indent="0">
              <a:buNone/>
            </a:pPr>
            <a:r>
              <a:rPr lang="en-US" sz="2200" dirty="0"/>
              <a:t>5) Africa is the market with the highest average profit ratio while its total sales are the lowest. This is another area where the company could improve and thereby drastically improve their benefits.</a:t>
            </a:r>
          </a:p>
          <a:p>
            <a:pPr marL="0" indent="0">
              <a:buNone/>
            </a:pPr>
            <a:r>
              <a:rPr lang="en-US" sz="2200" dirty="0"/>
              <a:t>6) Fitness department is the most profitable in terms of average profit ratio while its total discount and total sales are the lowest. This is the department which needs to change its strategy and work towards using this potential golden opportunity to reap maximum benefits from it.</a:t>
            </a:r>
          </a:p>
          <a:p>
            <a:pPr marL="0" indent="0">
              <a:buNone/>
            </a:pPr>
            <a:r>
              <a:rPr lang="en-US" sz="2200" dirty="0"/>
              <a:t>7) Shipping mode standard class has the highest provision of total discount even though it does not have the highest average profit ratio amongst all shipping modes. This needs to be corrected.</a:t>
            </a:r>
          </a:p>
          <a:p>
            <a:pPr marL="0" indent="0">
              <a:buNone/>
            </a:pPr>
            <a:r>
              <a:rPr lang="en-US" sz="2200" dirty="0"/>
              <a:t>8) In 2018, the performance was the worst in the four years from 2015 to 2018. This is a highly drastic fall and concerning matter which should have been rectified instantly.</a:t>
            </a:r>
          </a:p>
          <a:p>
            <a:pPr marL="0" indent="0">
              <a:buNone/>
            </a:pPr>
            <a:endParaRPr lang="en-IN" sz="2200" dirty="0"/>
          </a:p>
        </p:txBody>
      </p:sp>
    </p:spTree>
    <p:extLst>
      <p:ext uri="{BB962C8B-B14F-4D97-AF65-F5344CB8AC3E}">
        <p14:creationId xmlns:p14="http://schemas.microsoft.com/office/powerpoint/2010/main" val="1211021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BBC9CE-58CE-4DB4-AC8C-1CD52E3FAAA0}"/>
              </a:ext>
            </a:extLst>
          </p:cNvPr>
          <p:cNvSpPr txBox="1"/>
          <p:nvPr/>
        </p:nvSpPr>
        <p:spPr>
          <a:xfrm>
            <a:off x="2441359" y="2423604"/>
            <a:ext cx="8149701" cy="1569660"/>
          </a:xfrm>
          <a:prstGeom prst="rect">
            <a:avLst/>
          </a:prstGeom>
          <a:noFill/>
        </p:spPr>
        <p:txBody>
          <a:bodyPr wrap="square" rtlCol="0">
            <a:spAutoFit/>
          </a:bodyPr>
          <a:lstStyle/>
          <a:p>
            <a:r>
              <a:rPr lang="en-IN" sz="9600" dirty="0">
                <a:latin typeface="Bradley Hand ITC" panose="03070402050302030203" pitchFamily="66" charset="0"/>
              </a:rPr>
              <a:t>THANK YOU</a:t>
            </a:r>
          </a:p>
        </p:txBody>
      </p:sp>
    </p:spTree>
    <p:extLst>
      <p:ext uri="{BB962C8B-B14F-4D97-AF65-F5344CB8AC3E}">
        <p14:creationId xmlns:p14="http://schemas.microsoft.com/office/powerpoint/2010/main" val="4079510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108C-5DFF-4AD5-AAF8-BA25E34B2615}"/>
              </a:ext>
            </a:extLst>
          </p:cNvPr>
          <p:cNvSpPr>
            <a:spLocks noGrp="1"/>
          </p:cNvSpPr>
          <p:nvPr>
            <p:ph type="title"/>
          </p:nvPr>
        </p:nvSpPr>
        <p:spPr/>
        <p:txBody>
          <a:bodyPr>
            <a:normAutofit/>
          </a:bodyPr>
          <a:lstStyle/>
          <a:p>
            <a:pPr algn="ctr"/>
            <a:r>
              <a:rPr lang="en-IN" sz="5400" b="1" dirty="0"/>
              <a:t>Introduction</a:t>
            </a:r>
          </a:p>
        </p:txBody>
      </p:sp>
      <p:sp>
        <p:nvSpPr>
          <p:cNvPr id="3" name="Content Placeholder 2">
            <a:extLst>
              <a:ext uri="{FF2B5EF4-FFF2-40B4-BE49-F238E27FC236}">
                <a16:creationId xmlns:a16="http://schemas.microsoft.com/office/drawing/2014/main" id="{305CE385-9374-4485-BAE6-78ADC2A8D67B}"/>
              </a:ext>
            </a:extLst>
          </p:cNvPr>
          <p:cNvSpPr>
            <a:spLocks noGrp="1"/>
          </p:cNvSpPr>
          <p:nvPr>
            <p:ph idx="1"/>
          </p:nvPr>
        </p:nvSpPr>
        <p:spPr/>
        <p:txBody>
          <a:bodyPr>
            <a:normAutofit lnSpcReduction="10000"/>
          </a:bodyPr>
          <a:lstStyle/>
          <a:p>
            <a:pPr marL="0" indent="0">
              <a:buNone/>
            </a:pPr>
            <a:r>
              <a:rPr lang="en-IN" dirty="0"/>
              <a:t>This is our summarised analysis of the DataCo Global Supply Chain dataset. We will explain the dashboards that we have made in order to answer our business questions and objectives of this project.</a:t>
            </a:r>
          </a:p>
          <a:p>
            <a:pPr marL="0" indent="0">
              <a:buNone/>
            </a:pPr>
            <a:r>
              <a:rPr lang="en-US" dirty="0"/>
              <a:t>With our analysis of this data, it will become increasingly simpler to understand what the KPI’s (Key Performance Indicators) of the company are and how they are faring.  This project is aimed at simplifying the work of the entire supply chain management department, help extract valuable insights for the top management to act upon and at the same time understand how the supply chain of a particular company works.</a:t>
            </a:r>
            <a:endParaRPr lang="en-IN" dirty="0"/>
          </a:p>
        </p:txBody>
      </p:sp>
    </p:spTree>
    <p:extLst>
      <p:ext uri="{BB962C8B-B14F-4D97-AF65-F5344CB8AC3E}">
        <p14:creationId xmlns:p14="http://schemas.microsoft.com/office/powerpoint/2010/main" val="190685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14807A-AAB5-47B2-8E5D-D977BD7DCD9A}"/>
              </a:ext>
            </a:extLst>
          </p:cNvPr>
          <p:cNvPicPr>
            <a:picLocks noChangeAspect="1"/>
          </p:cNvPicPr>
          <p:nvPr/>
        </p:nvPicPr>
        <p:blipFill>
          <a:blip r:embed="rId2"/>
          <a:stretch>
            <a:fillRect/>
          </a:stretch>
        </p:blipFill>
        <p:spPr>
          <a:xfrm>
            <a:off x="0" y="299621"/>
            <a:ext cx="12192000" cy="6258757"/>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AAC0F8-B456-4C25-B5EA-2CDAD7DAA8F3}"/>
              </a:ext>
            </a:extLst>
          </p:cNvPr>
          <p:cNvPicPr>
            <a:picLocks noChangeAspect="1"/>
          </p:cNvPicPr>
          <p:nvPr/>
        </p:nvPicPr>
        <p:blipFill>
          <a:blip r:embed="rId2"/>
          <a:stretch>
            <a:fillRect/>
          </a:stretch>
        </p:blipFill>
        <p:spPr>
          <a:xfrm>
            <a:off x="0" y="323490"/>
            <a:ext cx="12192000" cy="621101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DE2A32-31D2-4DDF-8620-33B915941C0E}"/>
              </a:ext>
            </a:extLst>
          </p:cNvPr>
          <p:cNvPicPr>
            <a:picLocks noChangeAspect="1"/>
          </p:cNvPicPr>
          <p:nvPr/>
        </p:nvPicPr>
        <p:blipFill>
          <a:blip r:embed="rId2"/>
          <a:stretch>
            <a:fillRect/>
          </a:stretch>
        </p:blipFill>
        <p:spPr>
          <a:xfrm>
            <a:off x="0" y="314174"/>
            <a:ext cx="12192000" cy="6229651"/>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CA64F9-CBAD-4728-A483-116F13091077}"/>
              </a:ext>
            </a:extLst>
          </p:cNvPr>
          <p:cNvPicPr>
            <a:picLocks noChangeAspect="1"/>
          </p:cNvPicPr>
          <p:nvPr/>
        </p:nvPicPr>
        <p:blipFill>
          <a:blip r:embed="rId2"/>
          <a:stretch>
            <a:fillRect/>
          </a:stretch>
        </p:blipFill>
        <p:spPr>
          <a:xfrm>
            <a:off x="0" y="286732"/>
            <a:ext cx="12192000" cy="6284536"/>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Gross Profit performance geographically">
            <a:extLst>
              <a:ext uri="{FF2B5EF4-FFF2-40B4-BE49-F238E27FC236}">
                <a16:creationId xmlns:a16="http://schemas.microsoft.com/office/drawing/2014/main" id="{63471711-29E8-4BD8-8692-46BDD1150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434"/>
            <a:ext cx="12192000" cy="6335131"/>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B0652-0938-4524-9B83-622B6823B28F}"/>
              </a:ext>
            </a:extLst>
          </p:cNvPr>
          <p:cNvPicPr>
            <a:picLocks noChangeAspect="1"/>
          </p:cNvPicPr>
          <p:nvPr/>
        </p:nvPicPr>
        <p:blipFill>
          <a:blip r:embed="rId2"/>
          <a:stretch>
            <a:fillRect/>
          </a:stretch>
        </p:blipFill>
        <p:spPr>
          <a:xfrm>
            <a:off x="0" y="306658"/>
            <a:ext cx="12192000" cy="6244683"/>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Yearwise Benefit per Order vs Profit Ratio for different features">
            <a:extLst>
              <a:ext uri="{FF2B5EF4-FFF2-40B4-BE49-F238E27FC236}">
                <a16:creationId xmlns:a16="http://schemas.microsoft.com/office/drawing/2014/main" id="{A7CA2C12-1657-4AF2-B534-14B651221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434"/>
            <a:ext cx="12192000" cy="6335131"/>
          </a:xfrm>
          <a:prstGeom prst="rect">
            <a:avLst/>
          </a:prstGeom>
        </p:spPr>
      </p:pic>
    </p:spTree>
    <p:extLst>
      <p:ext uri="{BB962C8B-B14F-4D97-AF65-F5344CB8AC3E}">
        <p14:creationId xmlns:p14="http://schemas.microsoft.com/office/powerpoint/2010/main" val="95992585"/>
      </p:ext>
    </p:extLst>
  </p:cSld>
  <p:clrMapOvr>
    <a:masterClrMapping/>
  </p:clrMapOvr>
</p:sld>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8.jpeg"/></Relationships>
</file>

<file path=ppt/theme/_rels/theme5.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TM10001114[[fn=Gallery]]</Template>
  <TotalTime>329</TotalTime>
  <Words>516</Words>
  <Application>Microsoft Office PowerPoint</Application>
  <PresentationFormat>Widescreen</PresentationFormat>
  <Paragraphs>15</Paragraphs>
  <Slides>19</Slides>
  <Notes>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19</vt:i4>
      </vt:variant>
    </vt:vector>
  </HeadingPairs>
  <TitlesOfParts>
    <vt:vector size="35" baseType="lpstr">
      <vt:lpstr>Arial</vt:lpstr>
      <vt:lpstr>Bradley Hand ITC</vt:lpstr>
      <vt:lpstr>Calibri</vt:lpstr>
      <vt:lpstr>Calibri Light</vt:lpstr>
      <vt:lpstr>Century Gothic</vt:lpstr>
      <vt:lpstr>Garamond</vt:lpstr>
      <vt:lpstr>Gill Sans MT</vt:lpstr>
      <vt:lpstr>Rockwell</vt:lpstr>
      <vt:lpstr>Rockwell Condensed</vt:lpstr>
      <vt:lpstr>Wingdings</vt:lpstr>
      <vt:lpstr>Wingdings 3</vt:lpstr>
      <vt:lpstr>Office Theme</vt:lpstr>
      <vt:lpstr>Gallery</vt:lpstr>
      <vt:lpstr>Organic</vt:lpstr>
      <vt:lpstr>Wood Type</vt:lpstr>
      <vt:lpstr>Ion</vt:lpstr>
      <vt:lpstr>DataCo Supply Chain Data Analysis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Comments and Suggestions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ATDM Project final file</dc:title>
  <dc:creator/>
  <cp:lastModifiedBy>Devashish Patel</cp:lastModifiedBy>
  <cp:revision>7</cp:revision>
  <dcterms:created xsi:type="dcterms:W3CDTF">2021-07-28T12:08:50Z</dcterms:created>
  <dcterms:modified xsi:type="dcterms:W3CDTF">2021-07-28T17:54:27Z</dcterms:modified>
</cp:coreProperties>
</file>